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0" r:id="rId4"/>
    <p:sldId id="266" r:id="rId5"/>
    <p:sldId id="261" r:id="rId6"/>
    <p:sldId id="259" r:id="rId7"/>
    <p:sldId id="264" r:id="rId8"/>
    <p:sldId id="265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Family’s Housing</a:t>
            </a:r>
            <a:r>
              <a:rPr lang="en-US" baseline="0" dirty="0" smtClean="0"/>
              <a:t> Status at time of Referral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48758197069006E-2"/>
          <c:y val="0.28947506561679792"/>
          <c:w val="0.75958630110254655"/>
          <c:h val="0.572356858170506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Is literally homelessness (outside or shelter)</c:v>
                </c:pt>
                <c:pt idx="1">
                  <c:v> Is at risk of homelessness (imminent loss of housing, staying in hotel)</c:v>
                </c:pt>
                <c:pt idx="2">
                  <c:v> Is unstably housed with children under 18yrs (no lease, 2+ moves in past 60 days)</c:v>
                </c:pt>
                <c:pt idx="3">
                  <c:v> Is fleeing or attempting to flee domestic violence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40.700000000000003</c:v>
                </c:pt>
                <c:pt idx="1">
                  <c:v>29.6</c:v>
                </c:pt>
                <c:pt idx="2">
                  <c:v>22.2</c:v>
                </c:pt>
                <c:pt idx="3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D1-494A-8532-8C7A5400D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150144"/>
        <c:axId val="358151680"/>
      </c:barChart>
      <c:catAx>
        <c:axId val="35815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151680"/>
        <c:crosses val="autoZero"/>
        <c:auto val="1"/>
        <c:lblAlgn val="ctr"/>
        <c:lblOffset val="100"/>
        <c:noMultiLvlLbl val="0"/>
      </c:catAx>
      <c:valAx>
        <c:axId val="35815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15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976377952755905"/>
          <c:y val="1.332124602845697E-2"/>
          <c:w val="0.4355207733179694"/>
          <c:h val="0.831652507252382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D62-44D1-ACF2-263D960373E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62-44D1-ACF2-263D960373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Parent Mental Health Diagnosis</c:v>
                </c:pt>
                <c:pt idx="1">
                  <c:v>Parent Substance Abuse Issues</c:v>
                </c:pt>
                <c:pt idx="2">
                  <c:v>Child Mental Health Diagnosis</c:v>
                </c:pt>
                <c:pt idx="3">
                  <c:v>Child developmental/learning disability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0.77800000000000002</c:v>
                </c:pt>
                <c:pt idx="1">
                  <c:v>0.66700000000000004</c:v>
                </c:pt>
                <c:pt idx="2">
                  <c:v>0.48199999999999998</c:v>
                </c:pt>
                <c:pt idx="3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2-44D1-ACF2-263D96037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926784"/>
        <c:axId val="401788288"/>
      </c:barChart>
      <c:valAx>
        <c:axId val="401788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926784"/>
        <c:crosses val="autoZero"/>
        <c:crossBetween val="between"/>
      </c:valAx>
      <c:catAx>
        <c:axId val="401926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7882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60000"/>
        <a:lumOff val="4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E7-4443-87AE-D61857A123D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E7-4443-87AE-D61857A123D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5E7-4443-87AE-D61857A123D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5E7-4443-87AE-D61857A123D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5E7-4443-87AE-D61857A123D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5E7-4443-87AE-D61857A123D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5E7-4443-87AE-D61857A123D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5E7-4443-87AE-D61857A123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Domestic Violence</c:v>
                </c:pt>
                <c:pt idx="1">
                  <c:v>Head of Household &lt; 25</c:v>
                </c:pt>
                <c:pt idx="2">
                  <c:v>Criminal history</c:v>
                </c:pt>
                <c:pt idx="3">
                  <c:v>Prior CD involvement</c:v>
                </c:pt>
                <c:pt idx="4">
                  <c:v>Parent history of abuse/neglect as a child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0.70699999999999996</c:v>
                </c:pt>
                <c:pt idx="1">
                  <c:v>0.26</c:v>
                </c:pt>
                <c:pt idx="2">
                  <c:v>0.185</c:v>
                </c:pt>
                <c:pt idx="3">
                  <c:v>0.70399999999999996</c:v>
                </c:pt>
                <c:pt idx="4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154-ACFB-FF73A3B62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8259968"/>
        <c:axId val="408348160"/>
      </c:barChart>
      <c:catAx>
        <c:axId val="40825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48160"/>
        <c:crosses val="autoZero"/>
        <c:auto val="1"/>
        <c:lblAlgn val="ctr"/>
        <c:lblOffset val="100"/>
        <c:noMultiLvlLbl val="0"/>
      </c:catAx>
      <c:valAx>
        <c:axId val="408348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25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D7F604-5B14-4161-A24B-AFEE33A31FD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1B7272-EF05-45D2-ACDD-BE41DFCABD3B}">
      <dgm:prSet phldrT="[Text]"/>
      <dgm:spPr/>
      <dgm:t>
        <a:bodyPr/>
        <a:lstStyle/>
        <a:p>
          <a:r>
            <a:rPr lang="en-US" dirty="0" smtClean="0"/>
            <a:t>Families referred</a:t>
          </a:r>
          <a:endParaRPr lang="en-US" dirty="0"/>
        </a:p>
      </dgm:t>
    </dgm:pt>
    <dgm:pt modelId="{D01F363A-15D9-4E05-A505-6D3594D51F5A}" type="parTrans" cxnId="{E0EC027D-41E3-40B3-9C76-B7025186D9AD}">
      <dgm:prSet/>
      <dgm:spPr/>
      <dgm:t>
        <a:bodyPr/>
        <a:lstStyle/>
        <a:p>
          <a:endParaRPr lang="en-US"/>
        </a:p>
      </dgm:t>
    </dgm:pt>
    <dgm:pt modelId="{0A80649C-CF44-42ED-BD6E-E0EA48C907A0}" type="sibTrans" cxnId="{E0EC027D-41E3-40B3-9C76-B7025186D9AD}">
      <dgm:prSet/>
      <dgm:spPr/>
      <dgm:t>
        <a:bodyPr/>
        <a:lstStyle/>
        <a:p>
          <a:endParaRPr lang="en-US"/>
        </a:p>
      </dgm:t>
    </dgm:pt>
    <dgm:pt modelId="{8E760796-1728-4A40-BB8C-4DC31FFC7E2C}">
      <dgm:prSet phldrT="[Text]"/>
      <dgm:spPr/>
      <dgm:t>
        <a:bodyPr/>
        <a:lstStyle/>
        <a:p>
          <a:r>
            <a:rPr lang="en-US" dirty="0" smtClean="0"/>
            <a:t>27 </a:t>
          </a:r>
          <a:r>
            <a:rPr lang="en-US" dirty="0" smtClean="0"/>
            <a:t>families</a:t>
          </a:r>
          <a:endParaRPr lang="en-US" dirty="0"/>
        </a:p>
      </dgm:t>
    </dgm:pt>
    <dgm:pt modelId="{8FE2A595-BBAD-42AA-B33F-666A42EBA652}" type="parTrans" cxnId="{0F83E457-403B-4E8C-88C1-6C7F744F0BE2}">
      <dgm:prSet/>
      <dgm:spPr/>
      <dgm:t>
        <a:bodyPr/>
        <a:lstStyle/>
        <a:p>
          <a:endParaRPr lang="en-US"/>
        </a:p>
      </dgm:t>
    </dgm:pt>
    <dgm:pt modelId="{EE86890A-E151-42C8-AABD-C995EC3804F4}" type="sibTrans" cxnId="{0F83E457-403B-4E8C-88C1-6C7F744F0BE2}">
      <dgm:prSet/>
      <dgm:spPr/>
      <dgm:t>
        <a:bodyPr/>
        <a:lstStyle/>
        <a:p>
          <a:endParaRPr lang="en-US"/>
        </a:p>
      </dgm:t>
    </dgm:pt>
    <dgm:pt modelId="{24799531-4C03-4002-AAD4-83734956092D}">
      <dgm:prSet phldrT="[Text]"/>
      <dgm:spPr/>
      <dgm:t>
        <a:bodyPr/>
        <a:lstStyle/>
        <a:p>
          <a:r>
            <a:rPr lang="en-US" dirty="0" smtClean="0"/>
            <a:t>64 </a:t>
          </a:r>
          <a:r>
            <a:rPr lang="en-US" dirty="0" smtClean="0"/>
            <a:t>children</a:t>
          </a:r>
          <a:endParaRPr lang="en-US" dirty="0"/>
        </a:p>
      </dgm:t>
    </dgm:pt>
    <dgm:pt modelId="{F43E7010-8528-44C1-A283-C4E0F800D513}" type="parTrans" cxnId="{F83F05EB-CCB6-40CB-8ACC-78B0F0DC4EE0}">
      <dgm:prSet/>
      <dgm:spPr/>
      <dgm:t>
        <a:bodyPr/>
        <a:lstStyle/>
        <a:p>
          <a:endParaRPr lang="en-US"/>
        </a:p>
      </dgm:t>
    </dgm:pt>
    <dgm:pt modelId="{40A95A9A-0B38-4549-B606-9BB4D2E9E18E}" type="sibTrans" cxnId="{F83F05EB-CCB6-40CB-8ACC-78B0F0DC4EE0}">
      <dgm:prSet/>
      <dgm:spPr/>
      <dgm:t>
        <a:bodyPr/>
        <a:lstStyle/>
        <a:p>
          <a:endParaRPr lang="en-US"/>
        </a:p>
      </dgm:t>
    </dgm:pt>
    <dgm:pt modelId="{09B2C827-DE53-4953-8DC7-430A7A51D5CA}">
      <dgm:prSet phldrT="[Text]"/>
      <dgm:spPr/>
      <dgm:t>
        <a:bodyPr/>
        <a:lstStyle/>
        <a:p>
          <a:r>
            <a:rPr lang="en-US" dirty="0" smtClean="0"/>
            <a:t>Families in progress with HAKC</a:t>
          </a:r>
          <a:endParaRPr lang="en-US" dirty="0"/>
        </a:p>
      </dgm:t>
    </dgm:pt>
    <dgm:pt modelId="{3CB04C1F-452B-48B4-BD3C-ED63FBE63C0B}" type="parTrans" cxnId="{19325207-F5E9-455E-B317-188BD860AA88}">
      <dgm:prSet/>
      <dgm:spPr/>
      <dgm:t>
        <a:bodyPr/>
        <a:lstStyle/>
        <a:p>
          <a:endParaRPr lang="en-US"/>
        </a:p>
      </dgm:t>
    </dgm:pt>
    <dgm:pt modelId="{335B0550-BDBF-4AAC-9FA0-66A6285E63F9}" type="sibTrans" cxnId="{19325207-F5E9-455E-B317-188BD860AA88}">
      <dgm:prSet/>
      <dgm:spPr/>
      <dgm:t>
        <a:bodyPr/>
        <a:lstStyle/>
        <a:p>
          <a:endParaRPr lang="en-US"/>
        </a:p>
      </dgm:t>
    </dgm:pt>
    <dgm:pt modelId="{F8985F17-84BD-401B-9862-2C3FD03E928F}">
      <dgm:prSet phldrT="[Text]"/>
      <dgm:spPr/>
      <dgm:t>
        <a:bodyPr/>
        <a:lstStyle/>
        <a:p>
          <a:r>
            <a:rPr lang="en-US" dirty="0" smtClean="0"/>
            <a:t>11 </a:t>
          </a:r>
          <a:r>
            <a:rPr lang="en-US" dirty="0" smtClean="0"/>
            <a:t>vouchers issued</a:t>
          </a:r>
          <a:endParaRPr lang="en-US" dirty="0"/>
        </a:p>
      </dgm:t>
    </dgm:pt>
    <dgm:pt modelId="{10F1C6AE-24F1-4D82-9112-8F7FD852DD97}" type="parTrans" cxnId="{EAA46782-2810-4E21-AA5A-92DD5F0F64D3}">
      <dgm:prSet/>
      <dgm:spPr/>
      <dgm:t>
        <a:bodyPr/>
        <a:lstStyle/>
        <a:p>
          <a:endParaRPr lang="en-US"/>
        </a:p>
      </dgm:t>
    </dgm:pt>
    <dgm:pt modelId="{CD8A9C2E-5C49-4547-8546-4689E35BADB4}" type="sibTrans" cxnId="{EAA46782-2810-4E21-AA5A-92DD5F0F64D3}">
      <dgm:prSet/>
      <dgm:spPr/>
      <dgm:t>
        <a:bodyPr/>
        <a:lstStyle/>
        <a:p>
          <a:endParaRPr lang="en-US"/>
        </a:p>
      </dgm:t>
    </dgm:pt>
    <dgm:pt modelId="{4956FC41-656F-413E-AC39-E8A1986B7B35}">
      <dgm:prSet phldrT="[Text]"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D10C5EFC-28C1-4B4B-BE94-E72FAF3E7091}" type="parTrans" cxnId="{0027EFF5-7671-4B3C-B526-B7109D849B89}">
      <dgm:prSet/>
      <dgm:spPr/>
      <dgm:t>
        <a:bodyPr/>
        <a:lstStyle/>
        <a:p>
          <a:endParaRPr lang="en-US"/>
        </a:p>
      </dgm:t>
    </dgm:pt>
    <dgm:pt modelId="{A34E94C6-EAB6-423E-AE20-6BA991ACEF33}" type="sibTrans" cxnId="{0027EFF5-7671-4B3C-B526-B7109D849B89}">
      <dgm:prSet/>
      <dgm:spPr/>
      <dgm:t>
        <a:bodyPr/>
        <a:lstStyle/>
        <a:p>
          <a:endParaRPr lang="en-US"/>
        </a:p>
      </dgm:t>
    </dgm:pt>
    <dgm:pt modelId="{8C5DB9E7-CA32-4BE3-BA8E-B3672159AE50}">
      <dgm:prSet phldrT="[Text]"/>
      <dgm:spPr/>
      <dgm:t>
        <a:bodyPr/>
        <a:lstStyle/>
        <a:p>
          <a:r>
            <a:rPr lang="en-US" dirty="0" smtClean="0"/>
            <a:t>2 families reunited with children in housing or in anticipation of housing</a:t>
          </a:r>
          <a:endParaRPr lang="en-US" dirty="0"/>
        </a:p>
      </dgm:t>
    </dgm:pt>
    <dgm:pt modelId="{F8DFCBCB-5278-4D75-BB8B-8AA2E8CC0665}" type="parTrans" cxnId="{EAE5D072-4E0D-4E92-8BCE-8D39A6AE5DB4}">
      <dgm:prSet/>
      <dgm:spPr/>
      <dgm:t>
        <a:bodyPr/>
        <a:lstStyle/>
        <a:p>
          <a:endParaRPr lang="en-US"/>
        </a:p>
      </dgm:t>
    </dgm:pt>
    <dgm:pt modelId="{D132AC53-30E9-4BFA-B5F0-C93A612B08D6}" type="sibTrans" cxnId="{EAE5D072-4E0D-4E92-8BCE-8D39A6AE5DB4}">
      <dgm:prSet/>
      <dgm:spPr/>
      <dgm:t>
        <a:bodyPr/>
        <a:lstStyle/>
        <a:p>
          <a:endParaRPr lang="en-US"/>
        </a:p>
      </dgm:t>
    </dgm:pt>
    <dgm:pt modelId="{E6820229-03DC-4FA9-B694-C0B7873AD656}">
      <dgm:prSet phldrT="[Text]"/>
      <dgm:spPr/>
      <dgm:t>
        <a:bodyPr/>
        <a:lstStyle/>
        <a:p>
          <a:r>
            <a:rPr lang="en-US" dirty="0" smtClean="0"/>
            <a:t>72% </a:t>
          </a:r>
          <a:r>
            <a:rPr lang="en-US" dirty="0" smtClean="0"/>
            <a:t>of families known to homeless system</a:t>
          </a:r>
          <a:endParaRPr lang="en-US" dirty="0"/>
        </a:p>
      </dgm:t>
    </dgm:pt>
    <dgm:pt modelId="{923C95A2-98BF-4BD1-8CEC-9B4B139B779F}" type="parTrans" cxnId="{F50ED3C7-BDC7-4C3F-8C7F-CD39E2D36E4C}">
      <dgm:prSet/>
      <dgm:spPr/>
      <dgm:t>
        <a:bodyPr/>
        <a:lstStyle/>
        <a:p>
          <a:endParaRPr lang="en-US"/>
        </a:p>
      </dgm:t>
    </dgm:pt>
    <dgm:pt modelId="{D254F6B8-991C-4A91-ABEF-848737BC1B85}" type="sibTrans" cxnId="{F50ED3C7-BDC7-4C3F-8C7F-CD39E2D36E4C}">
      <dgm:prSet/>
      <dgm:spPr/>
      <dgm:t>
        <a:bodyPr/>
        <a:lstStyle/>
        <a:p>
          <a:endParaRPr lang="en-US"/>
        </a:p>
      </dgm:t>
    </dgm:pt>
    <dgm:pt modelId="{BE226572-C17B-47D7-829E-4B49ACA6ECBA}">
      <dgm:prSet phldrT="[Text]"/>
      <dgm:spPr/>
      <dgm:t>
        <a:bodyPr/>
        <a:lstStyle/>
        <a:p>
          <a:r>
            <a:rPr lang="en-US" dirty="0" smtClean="0"/>
            <a:t>5 </a:t>
          </a:r>
          <a:r>
            <a:rPr lang="en-US" dirty="0" smtClean="0"/>
            <a:t>families moved </a:t>
          </a:r>
          <a:r>
            <a:rPr lang="en-US" dirty="0" smtClean="0"/>
            <a:t>in</a:t>
          </a:r>
          <a:endParaRPr lang="en-US" dirty="0"/>
        </a:p>
      </dgm:t>
    </dgm:pt>
    <dgm:pt modelId="{CD61908F-9CEC-4248-8DD6-0979E9495801}" type="parTrans" cxnId="{7FFD808F-277A-4887-A7BC-AABE785A5C51}">
      <dgm:prSet/>
      <dgm:spPr/>
      <dgm:t>
        <a:bodyPr/>
        <a:lstStyle/>
        <a:p>
          <a:endParaRPr lang="en-US"/>
        </a:p>
      </dgm:t>
    </dgm:pt>
    <dgm:pt modelId="{60EC24CA-5494-488E-AD61-5FAEB7A0F246}" type="sibTrans" cxnId="{7FFD808F-277A-4887-A7BC-AABE785A5C51}">
      <dgm:prSet/>
      <dgm:spPr/>
      <dgm:t>
        <a:bodyPr/>
        <a:lstStyle/>
        <a:p>
          <a:endParaRPr lang="en-US"/>
        </a:p>
      </dgm:t>
    </dgm:pt>
    <dgm:pt modelId="{E527BAAC-E351-4B63-90F3-8C1F76ECE90C}">
      <dgm:prSet phldrT="[Text]"/>
      <dgm:spPr/>
      <dgm:t>
        <a:bodyPr/>
        <a:lstStyle/>
        <a:p>
          <a:r>
            <a:rPr lang="en-US" dirty="0" smtClean="0"/>
            <a:t>At least two move ins expected in the next two weeks</a:t>
          </a:r>
          <a:endParaRPr lang="en-US" dirty="0"/>
        </a:p>
      </dgm:t>
    </dgm:pt>
    <dgm:pt modelId="{6C77F521-C032-4813-B1A2-684F92C09105}" type="parTrans" cxnId="{D3F4C5C4-9426-440F-AE2F-C6AA9FF62877}">
      <dgm:prSet/>
      <dgm:spPr/>
      <dgm:t>
        <a:bodyPr/>
        <a:lstStyle/>
        <a:p>
          <a:endParaRPr lang="en-US"/>
        </a:p>
      </dgm:t>
    </dgm:pt>
    <dgm:pt modelId="{7AAB217F-449A-434A-9B44-1307DA47B1F6}" type="sibTrans" cxnId="{D3F4C5C4-9426-440F-AE2F-C6AA9FF62877}">
      <dgm:prSet/>
      <dgm:spPr/>
      <dgm:t>
        <a:bodyPr/>
        <a:lstStyle/>
        <a:p>
          <a:endParaRPr lang="en-US"/>
        </a:p>
      </dgm:t>
    </dgm:pt>
    <dgm:pt modelId="{BC705E50-7339-468C-80E5-611860E904D6}">
      <dgm:prSet phldrT="[Text]"/>
      <dgm:spPr/>
      <dgm:t>
        <a:bodyPr/>
        <a:lstStyle/>
        <a:p>
          <a:r>
            <a:rPr lang="en-US" dirty="0" smtClean="0"/>
            <a:t>Average time from referral to housing is 109 days</a:t>
          </a:r>
          <a:endParaRPr lang="en-US" dirty="0"/>
        </a:p>
      </dgm:t>
    </dgm:pt>
    <dgm:pt modelId="{E592FE88-C9B7-4662-B1D1-CED30A0071EC}" type="parTrans" cxnId="{2A11B11B-0979-426F-9A48-95EA2F98084D}">
      <dgm:prSet/>
      <dgm:spPr/>
      <dgm:t>
        <a:bodyPr/>
        <a:lstStyle/>
        <a:p>
          <a:endParaRPr lang="en-US"/>
        </a:p>
      </dgm:t>
    </dgm:pt>
    <dgm:pt modelId="{F07DE44D-6023-4FA3-AAF7-2EFCFCCEAF47}" type="sibTrans" cxnId="{2A11B11B-0979-426F-9A48-95EA2F98084D}">
      <dgm:prSet/>
      <dgm:spPr/>
      <dgm:t>
        <a:bodyPr/>
        <a:lstStyle/>
        <a:p>
          <a:endParaRPr lang="en-US"/>
        </a:p>
      </dgm:t>
    </dgm:pt>
    <dgm:pt modelId="{719FBE80-4819-4926-AA55-0C0D024DBA8C}">
      <dgm:prSet phldrT="[Text]"/>
      <dgm:spPr/>
      <dgm:t>
        <a:bodyPr/>
        <a:lstStyle/>
        <a:p>
          <a:r>
            <a:rPr lang="en-US" dirty="0" smtClean="0"/>
            <a:t>Average time from voucher to housing is 45 days</a:t>
          </a:r>
          <a:endParaRPr lang="en-US" dirty="0"/>
        </a:p>
      </dgm:t>
    </dgm:pt>
    <dgm:pt modelId="{724F1BA2-8DDA-489D-8811-6DDF2987EC7A}" type="parTrans" cxnId="{7D59E9A4-4580-4527-AC2A-081EA355BA14}">
      <dgm:prSet/>
      <dgm:spPr/>
      <dgm:t>
        <a:bodyPr/>
        <a:lstStyle/>
        <a:p>
          <a:endParaRPr lang="en-US"/>
        </a:p>
      </dgm:t>
    </dgm:pt>
    <dgm:pt modelId="{39AFB942-6D8B-48BA-8683-1277D56CEDEA}" type="sibTrans" cxnId="{7D59E9A4-4580-4527-AC2A-081EA355BA14}">
      <dgm:prSet/>
      <dgm:spPr/>
      <dgm:t>
        <a:bodyPr/>
        <a:lstStyle/>
        <a:p>
          <a:endParaRPr lang="en-US"/>
        </a:p>
      </dgm:t>
    </dgm:pt>
    <dgm:pt modelId="{92963AA5-AFDA-48CB-863F-9B39EC918AC4}" type="pres">
      <dgm:prSet presAssocID="{22D7F604-5B14-4161-A24B-AFEE33A31FD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F3D05F-12DC-4A17-9A53-E86B05755645}" type="pres">
      <dgm:prSet presAssocID="{811B7272-EF05-45D2-ACDD-BE41DFCABD3B}" presName="circle1" presStyleLbl="node1" presStyleIdx="0" presStyleCnt="3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E14C73B-0CE5-4CF2-9517-4E2AE1144F1E}" type="pres">
      <dgm:prSet presAssocID="{811B7272-EF05-45D2-ACDD-BE41DFCABD3B}" presName="space" presStyleCnt="0"/>
      <dgm:spPr/>
    </dgm:pt>
    <dgm:pt modelId="{1A920FBA-B1E5-487F-87CE-25EB04FA9348}" type="pres">
      <dgm:prSet presAssocID="{811B7272-EF05-45D2-ACDD-BE41DFCABD3B}" presName="rect1" presStyleLbl="alignAcc1" presStyleIdx="0" presStyleCnt="3" custScaleX="100000" custScaleY="100000"/>
      <dgm:spPr/>
      <dgm:t>
        <a:bodyPr/>
        <a:lstStyle/>
        <a:p>
          <a:endParaRPr lang="en-US"/>
        </a:p>
      </dgm:t>
    </dgm:pt>
    <dgm:pt modelId="{391AFE89-15EE-406D-93A7-2F9D111564AC}" type="pres">
      <dgm:prSet presAssocID="{09B2C827-DE53-4953-8DC7-430A7A51D5CA}" presName="vertSpace2" presStyleLbl="node1" presStyleIdx="0" presStyleCnt="3"/>
      <dgm:spPr/>
    </dgm:pt>
    <dgm:pt modelId="{A965D77D-DBA7-482C-9C18-45AF75568B62}" type="pres">
      <dgm:prSet presAssocID="{09B2C827-DE53-4953-8DC7-430A7A51D5CA}" presName="circle2" presStyleLbl="node1" presStyleIdx="1" presStyleCnt="3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EAE1461A-925A-4815-95D5-5CBA4A9AE4F0}" type="pres">
      <dgm:prSet presAssocID="{09B2C827-DE53-4953-8DC7-430A7A51D5CA}" presName="rect2" presStyleLbl="alignAcc1" presStyleIdx="1" presStyleCnt="3"/>
      <dgm:spPr/>
      <dgm:t>
        <a:bodyPr/>
        <a:lstStyle/>
        <a:p>
          <a:endParaRPr lang="en-US"/>
        </a:p>
      </dgm:t>
    </dgm:pt>
    <dgm:pt modelId="{9C3A83BF-15E5-4F82-9D43-6F07FA778098}" type="pres">
      <dgm:prSet presAssocID="{4956FC41-656F-413E-AC39-E8A1986B7B35}" presName="vertSpace3" presStyleLbl="node1" presStyleIdx="1" presStyleCnt="3"/>
      <dgm:spPr/>
    </dgm:pt>
    <dgm:pt modelId="{76B11FD9-DAD2-4758-9563-7602B8026174}" type="pres">
      <dgm:prSet presAssocID="{4956FC41-656F-413E-AC39-E8A1986B7B35}" presName="circle3" presStyleLbl="node1" presStyleIdx="2" presStyleCnt="3"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FF092DF9-A76D-4547-BD39-4C1CC3D562AC}" type="pres">
      <dgm:prSet presAssocID="{4956FC41-656F-413E-AC39-E8A1986B7B35}" presName="rect3" presStyleLbl="alignAcc1" presStyleIdx="2" presStyleCnt="3"/>
      <dgm:spPr/>
      <dgm:t>
        <a:bodyPr/>
        <a:lstStyle/>
        <a:p>
          <a:endParaRPr lang="en-US"/>
        </a:p>
      </dgm:t>
    </dgm:pt>
    <dgm:pt modelId="{916CB8CA-878C-4972-A1D7-491AED230288}" type="pres">
      <dgm:prSet presAssocID="{811B7272-EF05-45D2-ACDD-BE41DFCABD3B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B23D0-EDDF-4A4F-B3E6-269B1398DDD9}" type="pres">
      <dgm:prSet presAssocID="{811B7272-EF05-45D2-ACDD-BE41DFCABD3B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CCCBA-EBFA-4029-906F-BDC7693369E0}" type="pres">
      <dgm:prSet presAssocID="{09B2C827-DE53-4953-8DC7-430A7A51D5C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054C0-4439-4B95-AF8B-46BD7FE86E4C}" type="pres">
      <dgm:prSet presAssocID="{09B2C827-DE53-4953-8DC7-430A7A51D5CA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DE8F6-845B-4AB0-86A7-F4A25C8FB280}" type="pres">
      <dgm:prSet presAssocID="{4956FC41-656F-413E-AC39-E8A1986B7B3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78F9A-FC7E-4358-9BB6-B4631D3F1C92}" type="pres">
      <dgm:prSet presAssocID="{4956FC41-656F-413E-AC39-E8A1986B7B3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FAE833-2E45-439A-BE44-1F98E100A653}" type="presOf" srcId="{BC705E50-7339-468C-80E5-611860E904D6}" destId="{95278F9A-FC7E-4358-9BB6-B4631D3F1C92}" srcOrd="0" destOrd="1" presId="urn:microsoft.com/office/officeart/2005/8/layout/target3"/>
    <dgm:cxn modelId="{7D59E9A4-4580-4527-AC2A-081EA355BA14}" srcId="{4956FC41-656F-413E-AC39-E8A1986B7B35}" destId="{719FBE80-4819-4926-AA55-0C0D024DBA8C}" srcOrd="2" destOrd="0" parTransId="{724F1BA2-8DDA-489D-8811-6DDF2987EC7A}" sibTransId="{39AFB942-6D8B-48BA-8683-1277D56CEDEA}"/>
    <dgm:cxn modelId="{E0EC027D-41E3-40B3-9C76-B7025186D9AD}" srcId="{22D7F604-5B14-4161-A24B-AFEE33A31FD2}" destId="{811B7272-EF05-45D2-ACDD-BE41DFCABD3B}" srcOrd="0" destOrd="0" parTransId="{D01F363A-15D9-4E05-A505-6D3594D51F5A}" sibTransId="{0A80649C-CF44-42ED-BD6E-E0EA48C907A0}"/>
    <dgm:cxn modelId="{D72E9DDD-3B53-4F09-883A-B57FE5867448}" type="presOf" srcId="{F8985F17-84BD-401B-9862-2C3FD03E928F}" destId="{F63054C0-4439-4B95-AF8B-46BD7FE86E4C}" srcOrd="0" destOrd="0" presId="urn:microsoft.com/office/officeart/2005/8/layout/target3"/>
    <dgm:cxn modelId="{2A11B11B-0979-426F-9A48-95EA2F98084D}" srcId="{4956FC41-656F-413E-AC39-E8A1986B7B35}" destId="{BC705E50-7339-468C-80E5-611860E904D6}" srcOrd="1" destOrd="0" parTransId="{E592FE88-C9B7-4662-B1D1-CED30A0071EC}" sibTransId="{F07DE44D-6023-4FA3-AAF7-2EFCFCCEAF47}"/>
    <dgm:cxn modelId="{0027EFF5-7671-4B3C-B526-B7109D849B89}" srcId="{22D7F604-5B14-4161-A24B-AFEE33A31FD2}" destId="{4956FC41-656F-413E-AC39-E8A1986B7B35}" srcOrd="2" destOrd="0" parTransId="{D10C5EFC-28C1-4B4B-BE94-E72FAF3E7091}" sibTransId="{A34E94C6-EAB6-423E-AE20-6BA991ACEF33}"/>
    <dgm:cxn modelId="{7FFD808F-277A-4887-A7BC-AABE785A5C51}" srcId="{09B2C827-DE53-4953-8DC7-430A7A51D5CA}" destId="{BE226572-C17B-47D7-829E-4B49ACA6ECBA}" srcOrd="1" destOrd="0" parTransId="{CD61908F-9CEC-4248-8DD6-0979E9495801}" sibTransId="{60EC24CA-5494-488E-AD61-5FAEB7A0F246}"/>
    <dgm:cxn modelId="{CB15F3BD-A058-4492-940B-9F3D6B0CE537}" type="presOf" srcId="{E527BAAC-E351-4B63-90F3-8C1F76ECE90C}" destId="{F63054C0-4439-4B95-AF8B-46BD7FE86E4C}" srcOrd="0" destOrd="2" presId="urn:microsoft.com/office/officeart/2005/8/layout/target3"/>
    <dgm:cxn modelId="{19325207-F5E9-455E-B317-188BD860AA88}" srcId="{22D7F604-5B14-4161-A24B-AFEE33A31FD2}" destId="{09B2C827-DE53-4953-8DC7-430A7A51D5CA}" srcOrd="1" destOrd="0" parTransId="{3CB04C1F-452B-48B4-BD3C-ED63FBE63C0B}" sibTransId="{335B0550-BDBF-4AAC-9FA0-66A6285E63F9}"/>
    <dgm:cxn modelId="{A3E2457D-BFC5-4585-98C4-BD51E473A4CA}" type="presOf" srcId="{8E760796-1728-4A40-BB8C-4DC31FFC7E2C}" destId="{09CB23D0-EDDF-4A4F-B3E6-269B1398DDD9}" srcOrd="0" destOrd="0" presId="urn:microsoft.com/office/officeart/2005/8/layout/target3"/>
    <dgm:cxn modelId="{72EB1522-FF33-4A89-BA98-E430A52EE9F4}" type="presOf" srcId="{719FBE80-4819-4926-AA55-0C0D024DBA8C}" destId="{95278F9A-FC7E-4358-9BB6-B4631D3F1C92}" srcOrd="0" destOrd="2" presId="urn:microsoft.com/office/officeart/2005/8/layout/target3"/>
    <dgm:cxn modelId="{88820702-B8B4-40D5-89FC-5C261A531148}" type="presOf" srcId="{24799531-4C03-4002-AAD4-83734956092D}" destId="{09CB23D0-EDDF-4A4F-B3E6-269B1398DDD9}" srcOrd="0" destOrd="1" presId="urn:microsoft.com/office/officeart/2005/8/layout/target3"/>
    <dgm:cxn modelId="{7D68590A-5EED-4A06-8B7D-986B06FC1BFC}" type="presOf" srcId="{811B7272-EF05-45D2-ACDD-BE41DFCABD3B}" destId="{916CB8CA-878C-4972-A1D7-491AED230288}" srcOrd="1" destOrd="0" presId="urn:microsoft.com/office/officeart/2005/8/layout/target3"/>
    <dgm:cxn modelId="{F50ED3C7-BDC7-4C3F-8C7F-CD39E2D36E4C}" srcId="{811B7272-EF05-45D2-ACDD-BE41DFCABD3B}" destId="{E6820229-03DC-4FA9-B694-C0B7873AD656}" srcOrd="2" destOrd="0" parTransId="{923C95A2-98BF-4BD1-8CEC-9B4B139B779F}" sibTransId="{D254F6B8-991C-4A91-ABEF-848737BC1B85}"/>
    <dgm:cxn modelId="{8EB76CAA-E490-4D07-BD06-3AE9BD43C9CE}" type="presOf" srcId="{09B2C827-DE53-4953-8DC7-430A7A51D5CA}" destId="{EAE1461A-925A-4815-95D5-5CBA4A9AE4F0}" srcOrd="0" destOrd="0" presId="urn:microsoft.com/office/officeart/2005/8/layout/target3"/>
    <dgm:cxn modelId="{39F21317-253D-416C-A1D2-CBC8FBDB8CBD}" type="presOf" srcId="{BE226572-C17B-47D7-829E-4B49ACA6ECBA}" destId="{F63054C0-4439-4B95-AF8B-46BD7FE86E4C}" srcOrd="0" destOrd="1" presId="urn:microsoft.com/office/officeart/2005/8/layout/target3"/>
    <dgm:cxn modelId="{D9D9EDA3-9863-488F-80EC-75E089016405}" type="presOf" srcId="{4956FC41-656F-413E-AC39-E8A1986B7B35}" destId="{FF092DF9-A76D-4547-BD39-4C1CC3D562AC}" srcOrd="0" destOrd="0" presId="urn:microsoft.com/office/officeart/2005/8/layout/target3"/>
    <dgm:cxn modelId="{0589F990-2498-45A6-858B-DAD69DAD2F12}" type="presOf" srcId="{09B2C827-DE53-4953-8DC7-430A7A51D5CA}" destId="{F23CCCBA-EBFA-4029-906F-BDC7693369E0}" srcOrd="1" destOrd="0" presId="urn:microsoft.com/office/officeart/2005/8/layout/target3"/>
    <dgm:cxn modelId="{778A4A64-9569-446B-8B7C-B6EB742A039F}" type="presOf" srcId="{22D7F604-5B14-4161-A24B-AFEE33A31FD2}" destId="{92963AA5-AFDA-48CB-863F-9B39EC918AC4}" srcOrd="0" destOrd="0" presId="urn:microsoft.com/office/officeart/2005/8/layout/target3"/>
    <dgm:cxn modelId="{FF08996D-18A9-4AE3-BD87-0D18B99281AA}" type="presOf" srcId="{4956FC41-656F-413E-AC39-E8A1986B7B35}" destId="{000DE8F6-845B-4AB0-86A7-F4A25C8FB280}" srcOrd="1" destOrd="0" presId="urn:microsoft.com/office/officeart/2005/8/layout/target3"/>
    <dgm:cxn modelId="{EAE5D072-4E0D-4E92-8BCE-8D39A6AE5DB4}" srcId="{4956FC41-656F-413E-AC39-E8A1986B7B35}" destId="{8C5DB9E7-CA32-4BE3-BA8E-B3672159AE50}" srcOrd="0" destOrd="0" parTransId="{F8DFCBCB-5278-4D75-BB8B-8AA2E8CC0665}" sibTransId="{D132AC53-30E9-4BFA-B5F0-C93A612B08D6}"/>
    <dgm:cxn modelId="{27475C74-A3A4-46DA-913E-B401A22C7CAC}" type="presOf" srcId="{811B7272-EF05-45D2-ACDD-BE41DFCABD3B}" destId="{1A920FBA-B1E5-487F-87CE-25EB04FA9348}" srcOrd="0" destOrd="0" presId="urn:microsoft.com/office/officeart/2005/8/layout/target3"/>
    <dgm:cxn modelId="{7A9DD6FB-1532-44EB-9F57-3A0C56DE0E78}" type="presOf" srcId="{E6820229-03DC-4FA9-B694-C0B7873AD656}" destId="{09CB23D0-EDDF-4A4F-B3E6-269B1398DDD9}" srcOrd="0" destOrd="2" presId="urn:microsoft.com/office/officeart/2005/8/layout/target3"/>
    <dgm:cxn modelId="{0F83E457-403B-4E8C-88C1-6C7F744F0BE2}" srcId="{811B7272-EF05-45D2-ACDD-BE41DFCABD3B}" destId="{8E760796-1728-4A40-BB8C-4DC31FFC7E2C}" srcOrd="0" destOrd="0" parTransId="{8FE2A595-BBAD-42AA-B33F-666A42EBA652}" sibTransId="{EE86890A-E151-42C8-AABD-C995EC3804F4}"/>
    <dgm:cxn modelId="{D3F4C5C4-9426-440F-AE2F-C6AA9FF62877}" srcId="{09B2C827-DE53-4953-8DC7-430A7A51D5CA}" destId="{E527BAAC-E351-4B63-90F3-8C1F76ECE90C}" srcOrd="2" destOrd="0" parTransId="{6C77F521-C032-4813-B1A2-684F92C09105}" sibTransId="{7AAB217F-449A-434A-9B44-1307DA47B1F6}"/>
    <dgm:cxn modelId="{EAA46782-2810-4E21-AA5A-92DD5F0F64D3}" srcId="{09B2C827-DE53-4953-8DC7-430A7A51D5CA}" destId="{F8985F17-84BD-401B-9862-2C3FD03E928F}" srcOrd="0" destOrd="0" parTransId="{10F1C6AE-24F1-4D82-9112-8F7FD852DD97}" sibTransId="{CD8A9C2E-5C49-4547-8546-4689E35BADB4}"/>
    <dgm:cxn modelId="{F83F05EB-CCB6-40CB-8ACC-78B0F0DC4EE0}" srcId="{811B7272-EF05-45D2-ACDD-BE41DFCABD3B}" destId="{24799531-4C03-4002-AAD4-83734956092D}" srcOrd="1" destOrd="0" parTransId="{F43E7010-8528-44C1-A283-C4E0F800D513}" sibTransId="{40A95A9A-0B38-4549-B606-9BB4D2E9E18E}"/>
    <dgm:cxn modelId="{70C18DBE-9AD7-4C1C-AD8D-D949838E6AED}" type="presOf" srcId="{8C5DB9E7-CA32-4BE3-BA8E-B3672159AE50}" destId="{95278F9A-FC7E-4358-9BB6-B4631D3F1C92}" srcOrd="0" destOrd="0" presId="urn:microsoft.com/office/officeart/2005/8/layout/target3"/>
    <dgm:cxn modelId="{B8CB0CDE-8697-4A51-832D-75D0D5C4EC1A}" type="presParOf" srcId="{92963AA5-AFDA-48CB-863F-9B39EC918AC4}" destId="{F4F3D05F-12DC-4A17-9A53-E86B05755645}" srcOrd="0" destOrd="0" presId="urn:microsoft.com/office/officeart/2005/8/layout/target3"/>
    <dgm:cxn modelId="{9C62A792-35BC-45BE-907A-E280D4AB1750}" type="presParOf" srcId="{92963AA5-AFDA-48CB-863F-9B39EC918AC4}" destId="{BE14C73B-0CE5-4CF2-9517-4E2AE1144F1E}" srcOrd="1" destOrd="0" presId="urn:microsoft.com/office/officeart/2005/8/layout/target3"/>
    <dgm:cxn modelId="{F7146DC6-E3A5-4B16-8771-BC95187632B6}" type="presParOf" srcId="{92963AA5-AFDA-48CB-863F-9B39EC918AC4}" destId="{1A920FBA-B1E5-487F-87CE-25EB04FA9348}" srcOrd="2" destOrd="0" presId="urn:microsoft.com/office/officeart/2005/8/layout/target3"/>
    <dgm:cxn modelId="{7E71FEF0-E978-4FA8-9ACA-FE5D204C904B}" type="presParOf" srcId="{92963AA5-AFDA-48CB-863F-9B39EC918AC4}" destId="{391AFE89-15EE-406D-93A7-2F9D111564AC}" srcOrd="3" destOrd="0" presId="urn:microsoft.com/office/officeart/2005/8/layout/target3"/>
    <dgm:cxn modelId="{37DC909F-A65B-4E1C-91B2-879EDF7FC0E0}" type="presParOf" srcId="{92963AA5-AFDA-48CB-863F-9B39EC918AC4}" destId="{A965D77D-DBA7-482C-9C18-45AF75568B62}" srcOrd="4" destOrd="0" presId="urn:microsoft.com/office/officeart/2005/8/layout/target3"/>
    <dgm:cxn modelId="{3AB66198-32D1-4295-86EE-F55F4CC05A1D}" type="presParOf" srcId="{92963AA5-AFDA-48CB-863F-9B39EC918AC4}" destId="{EAE1461A-925A-4815-95D5-5CBA4A9AE4F0}" srcOrd="5" destOrd="0" presId="urn:microsoft.com/office/officeart/2005/8/layout/target3"/>
    <dgm:cxn modelId="{3A2199F4-9D2F-419E-971B-B89486E71B75}" type="presParOf" srcId="{92963AA5-AFDA-48CB-863F-9B39EC918AC4}" destId="{9C3A83BF-15E5-4F82-9D43-6F07FA778098}" srcOrd="6" destOrd="0" presId="urn:microsoft.com/office/officeart/2005/8/layout/target3"/>
    <dgm:cxn modelId="{24F8D1AD-B9D4-4BA6-BD60-329A7AFBB8CC}" type="presParOf" srcId="{92963AA5-AFDA-48CB-863F-9B39EC918AC4}" destId="{76B11FD9-DAD2-4758-9563-7602B8026174}" srcOrd="7" destOrd="0" presId="urn:microsoft.com/office/officeart/2005/8/layout/target3"/>
    <dgm:cxn modelId="{77E819A4-4939-4CAD-B21B-4BE5B31835B9}" type="presParOf" srcId="{92963AA5-AFDA-48CB-863F-9B39EC918AC4}" destId="{FF092DF9-A76D-4547-BD39-4C1CC3D562AC}" srcOrd="8" destOrd="0" presId="urn:microsoft.com/office/officeart/2005/8/layout/target3"/>
    <dgm:cxn modelId="{FF51005F-4290-4358-821A-2DC5FCF0F1A6}" type="presParOf" srcId="{92963AA5-AFDA-48CB-863F-9B39EC918AC4}" destId="{916CB8CA-878C-4972-A1D7-491AED230288}" srcOrd="9" destOrd="0" presId="urn:microsoft.com/office/officeart/2005/8/layout/target3"/>
    <dgm:cxn modelId="{9DD81F46-F1D0-4D4A-ACDF-8EED84560AA9}" type="presParOf" srcId="{92963AA5-AFDA-48CB-863F-9B39EC918AC4}" destId="{09CB23D0-EDDF-4A4F-B3E6-269B1398DDD9}" srcOrd="10" destOrd="0" presId="urn:microsoft.com/office/officeart/2005/8/layout/target3"/>
    <dgm:cxn modelId="{760C3A93-A395-4898-ADB1-4D15DFEEE316}" type="presParOf" srcId="{92963AA5-AFDA-48CB-863F-9B39EC918AC4}" destId="{F23CCCBA-EBFA-4029-906F-BDC7693369E0}" srcOrd="11" destOrd="0" presId="urn:microsoft.com/office/officeart/2005/8/layout/target3"/>
    <dgm:cxn modelId="{70651E39-8170-42DF-9AE8-BD9EFC828E40}" type="presParOf" srcId="{92963AA5-AFDA-48CB-863F-9B39EC918AC4}" destId="{F63054C0-4439-4B95-AF8B-46BD7FE86E4C}" srcOrd="12" destOrd="0" presId="urn:microsoft.com/office/officeart/2005/8/layout/target3"/>
    <dgm:cxn modelId="{1959C990-D4DB-4675-A7B1-AE5560C96D15}" type="presParOf" srcId="{92963AA5-AFDA-48CB-863F-9B39EC918AC4}" destId="{000DE8F6-845B-4AB0-86A7-F4A25C8FB280}" srcOrd="13" destOrd="0" presId="urn:microsoft.com/office/officeart/2005/8/layout/target3"/>
    <dgm:cxn modelId="{F434F8CD-AEE4-4804-BBA3-7A8637CCFFC5}" type="presParOf" srcId="{92963AA5-AFDA-48CB-863F-9B39EC918AC4}" destId="{95278F9A-FC7E-4358-9BB6-B4631D3F1C9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3D05F-12DC-4A17-9A53-E86B05755645}">
      <dsp:nvSpPr>
        <dsp:cNvPr id="0" name=""/>
        <dsp:cNvSpPr/>
      </dsp:nvSpPr>
      <dsp:spPr>
        <a:xfrm>
          <a:off x="0" y="0"/>
          <a:ext cx="3450220" cy="345022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20FBA-B1E5-487F-87CE-25EB04FA9348}">
      <dsp:nvSpPr>
        <dsp:cNvPr id="0" name=""/>
        <dsp:cNvSpPr/>
      </dsp:nvSpPr>
      <dsp:spPr>
        <a:xfrm>
          <a:off x="1725110" y="0"/>
          <a:ext cx="6809290" cy="34502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Families referred</a:t>
          </a:r>
          <a:endParaRPr lang="en-US" sz="3000" kern="1200" dirty="0"/>
        </a:p>
      </dsp:txBody>
      <dsp:txXfrm>
        <a:off x="1725110" y="0"/>
        <a:ext cx="3404645" cy="1035068"/>
      </dsp:txXfrm>
    </dsp:sp>
    <dsp:sp modelId="{A965D77D-DBA7-482C-9C18-45AF75568B62}">
      <dsp:nvSpPr>
        <dsp:cNvPr id="0" name=""/>
        <dsp:cNvSpPr/>
      </dsp:nvSpPr>
      <dsp:spPr>
        <a:xfrm>
          <a:off x="603789" y="1035068"/>
          <a:ext cx="2242640" cy="224264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1461A-925A-4815-95D5-5CBA4A9AE4F0}">
      <dsp:nvSpPr>
        <dsp:cNvPr id="0" name=""/>
        <dsp:cNvSpPr/>
      </dsp:nvSpPr>
      <dsp:spPr>
        <a:xfrm>
          <a:off x="1725110" y="1035068"/>
          <a:ext cx="6809290" cy="22426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Families in progress with HAKC</a:t>
          </a:r>
          <a:endParaRPr lang="en-US" sz="3000" kern="1200" dirty="0"/>
        </a:p>
      </dsp:txBody>
      <dsp:txXfrm>
        <a:off x="1725110" y="1035068"/>
        <a:ext cx="3404645" cy="1035064"/>
      </dsp:txXfrm>
    </dsp:sp>
    <dsp:sp modelId="{76B11FD9-DAD2-4758-9563-7602B8026174}">
      <dsp:nvSpPr>
        <dsp:cNvPr id="0" name=""/>
        <dsp:cNvSpPr/>
      </dsp:nvSpPr>
      <dsp:spPr>
        <a:xfrm>
          <a:off x="1207577" y="2070133"/>
          <a:ext cx="1035064" cy="1035064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92DF9-A76D-4547-BD39-4C1CC3D562AC}">
      <dsp:nvSpPr>
        <dsp:cNvPr id="0" name=""/>
        <dsp:cNvSpPr/>
      </dsp:nvSpPr>
      <dsp:spPr>
        <a:xfrm>
          <a:off x="1725110" y="2070133"/>
          <a:ext cx="6809290" cy="103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Outcomes</a:t>
          </a:r>
          <a:endParaRPr lang="en-US" sz="3000" kern="1200" dirty="0"/>
        </a:p>
      </dsp:txBody>
      <dsp:txXfrm>
        <a:off x="1725110" y="2070133"/>
        <a:ext cx="3404645" cy="1035064"/>
      </dsp:txXfrm>
    </dsp:sp>
    <dsp:sp modelId="{09CB23D0-EDDF-4A4F-B3E6-269B1398DDD9}">
      <dsp:nvSpPr>
        <dsp:cNvPr id="0" name=""/>
        <dsp:cNvSpPr/>
      </dsp:nvSpPr>
      <dsp:spPr>
        <a:xfrm>
          <a:off x="5129755" y="0"/>
          <a:ext cx="3404645" cy="103506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27 </a:t>
          </a:r>
          <a:r>
            <a:rPr lang="en-US" sz="1200" kern="1200" dirty="0" smtClean="0"/>
            <a:t>families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64 </a:t>
          </a:r>
          <a:r>
            <a:rPr lang="en-US" sz="1200" kern="1200" dirty="0" smtClean="0"/>
            <a:t>children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72% </a:t>
          </a:r>
          <a:r>
            <a:rPr lang="en-US" sz="1200" kern="1200" dirty="0" smtClean="0"/>
            <a:t>of families known to homeless system</a:t>
          </a:r>
          <a:endParaRPr lang="en-US" sz="1200" kern="1200" dirty="0"/>
        </a:p>
      </dsp:txBody>
      <dsp:txXfrm>
        <a:off x="5129755" y="0"/>
        <a:ext cx="3404645" cy="1035068"/>
      </dsp:txXfrm>
    </dsp:sp>
    <dsp:sp modelId="{F63054C0-4439-4B95-AF8B-46BD7FE86E4C}">
      <dsp:nvSpPr>
        <dsp:cNvPr id="0" name=""/>
        <dsp:cNvSpPr/>
      </dsp:nvSpPr>
      <dsp:spPr>
        <a:xfrm>
          <a:off x="5129755" y="1035068"/>
          <a:ext cx="3404645" cy="103506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11 </a:t>
          </a:r>
          <a:r>
            <a:rPr lang="en-US" sz="1200" kern="1200" dirty="0" smtClean="0"/>
            <a:t>vouchers issued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5 </a:t>
          </a:r>
          <a:r>
            <a:rPr lang="en-US" sz="1200" kern="1200" dirty="0" smtClean="0"/>
            <a:t>families moved </a:t>
          </a:r>
          <a:r>
            <a:rPr lang="en-US" sz="1200" kern="1200" dirty="0" smtClean="0"/>
            <a:t>in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At least two move ins expected in the next two weeks</a:t>
          </a:r>
          <a:endParaRPr lang="en-US" sz="1200" kern="1200" dirty="0"/>
        </a:p>
      </dsp:txBody>
      <dsp:txXfrm>
        <a:off x="5129755" y="1035068"/>
        <a:ext cx="3404645" cy="1035064"/>
      </dsp:txXfrm>
    </dsp:sp>
    <dsp:sp modelId="{95278F9A-FC7E-4358-9BB6-B4631D3F1C92}">
      <dsp:nvSpPr>
        <dsp:cNvPr id="0" name=""/>
        <dsp:cNvSpPr/>
      </dsp:nvSpPr>
      <dsp:spPr>
        <a:xfrm>
          <a:off x="5129755" y="2070133"/>
          <a:ext cx="3404645" cy="103506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 families reunited with children in housing or in anticipation of housing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Average time from referral to housing is 109 days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Average time from voucher to housing is 45 days</a:t>
          </a:r>
          <a:endParaRPr lang="en-US" sz="1200" kern="1200" dirty="0"/>
        </a:p>
      </dsp:txBody>
      <dsp:txXfrm>
        <a:off x="5129755" y="2070133"/>
        <a:ext cx="3404645" cy="1035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248BC-2723-433C-AEC2-4B7A51EDD96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3986A-FCE2-48C7-8639-3FE3E4A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0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3986A-FCE2-48C7-8639-3FE3E4AB71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1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3986A-FCE2-48C7-8639-3FE3E4AB71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5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Domestic violence is often</a:t>
            </a:r>
            <a:r>
              <a:rPr lang="en-US" baseline="0" dirty="0" smtClean="0"/>
              <a:t> checked with another box as a factor. Fleeing from domestic violence alone was only with two families totaling almost 8%.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3986A-FCE2-48C7-8639-3FE3E4AB71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4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778A94-9C0A-4AE5-BAE0-05A8DB6E103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CBE7884-9787-4A89-B164-FFA2EB0800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2ahUKEwjSuLCR1e7hAhWNVt8KHTMECCAQjRx6BAgBEAU&amp;url=https://www.homelight.com/kansas-city-mo/top-real-estate-agents&amp;psig=AOvVaw1Y4MqkooF8okYnhakqjsPI&amp;ust=155639919905385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spc="-100" dirty="0">
                <a:solidFill>
                  <a:srgbClr val="675E47"/>
                </a:solidFill>
                <a:latin typeface="Cambria"/>
              </a:rPr>
              <a:t>KC One Roof Supportive Housing Program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35016" y="2264280"/>
            <a:ext cx="7141090" cy="329259"/>
          </a:xfrm>
        </p:spPr>
        <p:txBody>
          <a:bodyPr>
            <a:noAutofit/>
          </a:bodyPr>
          <a:lstStyle/>
          <a:p>
            <a:r>
              <a:rPr lang="en-US" sz="1500" b="1" dirty="0" smtClean="0"/>
              <a:t>Governor’s Taskforce to End Homelessness</a:t>
            </a:r>
            <a:r>
              <a:rPr lang="en-US" sz="1500" b="1" dirty="0" smtClean="0"/>
              <a:t> </a:t>
            </a:r>
            <a:r>
              <a:rPr lang="en-US" sz="1500" b="1" dirty="0" smtClean="0"/>
              <a:t>2019</a:t>
            </a:r>
            <a:endParaRPr lang="en-US" sz="1500" b="1" dirty="0"/>
          </a:p>
        </p:txBody>
      </p:sp>
      <p:pic>
        <p:nvPicPr>
          <p:cNvPr id="6" name="Picture 5" descr="Kansas City, MO : Fountain in Kansas Cit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962400"/>
            <a:ext cx="334137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035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KC One Roof 2019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/>
            <a:r>
              <a:rPr lang="en-US" dirty="0" smtClean="0"/>
              <a:t>Top </a:t>
            </a:r>
            <a:r>
              <a:rPr lang="en-US" dirty="0"/>
              <a:t>Challenges: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Funding: Need further funding to use entirety of 55 vouchers and ensure sustainability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Cross sector education: Reaching out to different sectors/political groups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Barrier busting for families with criminal histories: Learning from other communities who have implemented the housing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Evaluation: Determine evaluation approach. Currently in discussion with Center for Public Partnerships and Research at </a:t>
            </a:r>
            <a:r>
              <a:rPr lang="en-US" dirty="0" smtClean="0"/>
              <a:t>KU</a:t>
            </a:r>
          </a:p>
          <a:p>
            <a:pPr marL="0" indent="0"/>
            <a:r>
              <a:rPr lang="en-US" dirty="0" smtClean="0"/>
              <a:t>Successes with our Challenges:</a:t>
            </a:r>
          </a:p>
          <a:p>
            <a:pPr algn="just">
              <a:buFont typeface="+mj-lt"/>
              <a:buAutoNum type="arabicPeriod"/>
            </a:pPr>
            <a:r>
              <a:rPr lang="en-US" dirty="0" smtClean="0"/>
              <a:t>Housing Authority has gotten it approved to allow for families on probation and parole to be considered for thi</a:t>
            </a:r>
            <a:r>
              <a:rPr lang="en-US" dirty="0" smtClean="0"/>
              <a:t>s program starting in January 2020. </a:t>
            </a:r>
          </a:p>
          <a:p>
            <a:pPr algn="just">
              <a:buFont typeface="+mj-lt"/>
              <a:buAutoNum type="arabicPeriod"/>
            </a:pPr>
            <a:r>
              <a:rPr lang="en-US" dirty="0" smtClean="0"/>
              <a:t>We have increased our capacity for supportive services from 15 families to 25-30.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1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hopes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Our vision and goal is to safely reunify more families using supportive housing.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We hope to be able to reach our goal of 55 vouchers and eventually be able to expand beyond the 55 vouchers that we have.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We hope to have stronger data to be able to better illustrate how much of a need supportive housing is for the child welfare population and the positive impact it has had on our families.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Passionate about the model and hope that it goes statewide.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7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Kansas City, Missouri One Roof Partners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99" y="1066800"/>
            <a:ext cx="7772400" cy="536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201" y="5638800"/>
            <a:ext cx="3917998" cy="7498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3530546"/>
            <a:ext cx="2493536" cy="8100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2002896" cy="101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2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image i can copy of kansas city m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62400"/>
            <a:ext cx="69913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Jackson County Children’s Division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Jackson County, MO currently has a population of 698, 895.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There are </a:t>
            </a:r>
            <a:r>
              <a:rPr lang="en-US" dirty="0" smtClean="0"/>
              <a:t>1788 </a:t>
            </a:r>
            <a:r>
              <a:rPr lang="en-US" dirty="0" smtClean="0"/>
              <a:t>children in the care and custody of the Children’s Division (CD).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 have three Foster Care Case Management Contractors who manage approximately 200 children each, totaling 600.  CD manages the rest.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 have 11 supervisors and are allocated for 85 case managers. We utilize some of those allocations for specialized positions.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Approximately 1100 families in Jackson County have the goal of reunification.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648 of those families are case managed by the Children’s Division.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0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732" y="53340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Referring the Family to the road to supportive housing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2116494"/>
            <a:ext cx="1828800" cy="18669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Children’s Division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Creates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Referral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2200" y="2133600"/>
            <a:ext cx="1981200" cy="18669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Community LINC </a:t>
            </a:r>
            <a:r>
              <a:rPr lang="en-US" dirty="0" smtClean="0">
                <a:solidFill>
                  <a:srgbClr val="002060"/>
                </a:solidFill>
              </a:rPr>
              <a:t>Performs </a:t>
            </a:r>
            <a:r>
              <a:rPr lang="en-US" dirty="0" smtClean="0">
                <a:solidFill>
                  <a:srgbClr val="002060"/>
                </a:solidFill>
              </a:rPr>
              <a:t>Intake Assessment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411047" y="2141570"/>
            <a:ext cx="1967982" cy="18167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Housing Authority Begins Application Process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68774" y="2133600"/>
            <a:ext cx="2030963" cy="18326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Truman or Community LINC Engages the Family &amp; </a:t>
            </a:r>
            <a:r>
              <a:rPr lang="en-US" sz="1600" dirty="0">
                <a:solidFill>
                  <a:srgbClr val="002060"/>
                </a:solidFill>
              </a:rPr>
              <a:t>H</a:t>
            </a:r>
            <a:r>
              <a:rPr lang="en-US" sz="1600" dirty="0" smtClean="0">
                <a:solidFill>
                  <a:srgbClr val="002060"/>
                </a:solidFill>
              </a:rPr>
              <a:t>elps them Through the Process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872996" y="3041974"/>
            <a:ext cx="641604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022598" y="3020700"/>
            <a:ext cx="641604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129311" y="3020700"/>
            <a:ext cx="641604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Housing Authority…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Accepts the referral from Children’s Division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Verifies eligibility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Issues </a:t>
            </a:r>
            <a:r>
              <a:rPr lang="en-US" sz="1800" dirty="0" smtClean="0"/>
              <a:t>Family Unification Program (FUP) voucher – We have 55 </a:t>
            </a: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Processes Request for Tenancy Approval (RFTA)</a:t>
            </a:r>
          </a:p>
          <a:p>
            <a:pPr lvl="1"/>
            <a:r>
              <a:rPr lang="en-US" sz="1800" dirty="0"/>
              <a:t>Verifies owner eligibility</a:t>
            </a:r>
          </a:p>
          <a:p>
            <a:pPr lvl="1"/>
            <a:r>
              <a:rPr lang="en-US" sz="1800" dirty="0"/>
              <a:t>Completes rent survey for unit eligibility</a:t>
            </a:r>
          </a:p>
          <a:p>
            <a:pPr lvl="1"/>
            <a:r>
              <a:rPr lang="en-US" sz="1800" dirty="0"/>
              <a:t>Completes affordability  calculation (30% minimum - 40% maximum)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Completes Housing Quality Standards inspection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Approves the lease between the participant and landlord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Enters into a HAP contract with the owner/landlord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Makes Housing Assistance Payments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Recertifies eligibility at least annually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70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KC One Roof – Implementation Progress</a:t>
            </a:r>
            <a:br>
              <a:rPr lang="en-US" dirty="0" smtClean="0"/>
            </a:br>
            <a:r>
              <a:rPr lang="en-US" dirty="0" smtClean="0"/>
              <a:t>Launched December 2018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27025"/>
              </p:ext>
            </p:extLst>
          </p:nvPr>
        </p:nvGraphicFramePr>
        <p:xfrm>
          <a:off x="304800" y="1295400"/>
          <a:ext cx="8534400" cy="3450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431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characteristics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36334665"/>
              </p:ext>
            </p:extLst>
          </p:nvPr>
        </p:nvGraphicFramePr>
        <p:xfrm>
          <a:off x="914400" y="1143000"/>
          <a:ext cx="6754091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7422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Family characteristics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386860"/>
              </p:ext>
            </p:extLst>
          </p:nvPr>
        </p:nvGraphicFramePr>
        <p:xfrm>
          <a:off x="457200" y="1371600"/>
          <a:ext cx="4038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161781"/>
              </p:ext>
            </p:extLst>
          </p:nvPr>
        </p:nvGraphicFramePr>
        <p:xfrm>
          <a:off x="4800600" y="1371600"/>
          <a:ext cx="3897313" cy="352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8539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Families who were determined ineligible or withdrawn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8 </a:t>
            </a:r>
            <a:r>
              <a:rPr lang="en-US" dirty="0" smtClean="0"/>
              <a:t>total </a:t>
            </a:r>
            <a:r>
              <a:rPr lang="en-US" dirty="0" smtClean="0"/>
              <a:t>families out of 35 referred have been closed; One family was closed but re-referred</a:t>
            </a:r>
            <a:r>
              <a:rPr lang="en-US" dirty="0"/>
              <a:t>.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Family received housing through another organization.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Withdrawn from FUP because the parent needed a guardian, but will be housed through </a:t>
            </a:r>
            <a:r>
              <a:rPr lang="en-US" dirty="0" err="1" smtClean="0"/>
              <a:t>CoC</a:t>
            </a:r>
            <a:r>
              <a:rPr lang="en-US" dirty="0" smtClean="0"/>
              <a:t> soon.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2 families where the goal was no longer reunification.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 children to reunify with (one deceased and on in jail).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2 families for lack </a:t>
            </a:r>
            <a:r>
              <a:rPr lang="en-US" dirty="0" smtClean="0"/>
              <a:t>of engagement.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New criminal history that made her ineligible.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2510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1975</TotalTime>
  <Words>647</Words>
  <Application>Microsoft Office PowerPoint</Application>
  <PresentationFormat>On-screen Show (4:3)</PresentationFormat>
  <Paragraphs>73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Franklin Gothic Book</vt:lpstr>
      <vt:lpstr>Franklin Gothic Medium</vt:lpstr>
      <vt:lpstr>Tunga</vt:lpstr>
      <vt:lpstr>Wingdings</vt:lpstr>
      <vt:lpstr>Angles</vt:lpstr>
      <vt:lpstr>KC One Roof Supportive Housing Program</vt:lpstr>
      <vt:lpstr>Kansas City, Missouri One Roof Partners </vt:lpstr>
      <vt:lpstr>Jackson County Children’s Division </vt:lpstr>
      <vt:lpstr>Referring the Family to the road to supportive housing</vt:lpstr>
      <vt:lpstr>The Housing Authority…</vt:lpstr>
      <vt:lpstr>KC One Roof – Implementation Progress Launched December 2018</vt:lpstr>
      <vt:lpstr>Family characteristics </vt:lpstr>
      <vt:lpstr>Family characteristics</vt:lpstr>
      <vt:lpstr>Families who were determined ineligible or withdrawn</vt:lpstr>
      <vt:lpstr>KC One Roof 2019 Challenges</vt:lpstr>
      <vt:lpstr>Best hopes moving forward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KC One Roof Supportive Housing Program</dc:title>
  <dc:creator>Mullins, Angela</dc:creator>
  <cp:lastModifiedBy>Mullins, Angela</cp:lastModifiedBy>
  <cp:revision>24</cp:revision>
  <dcterms:created xsi:type="dcterms:W3CDTF">2019-04-26T16:33:41Z</dcterms:created>
  <dcterms:modified xsi:type="dcterms:W3CDTF">2019-07-26T21:35:29Z</dcterms:modified>
</cp:coreProperties>
</file>